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0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jeni pravokut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1B0AE-327E-4954-B275-61C6429220BF}" type="datetimeFigureOut">
              <a:rPr lang="en-GB" smtClean="0"/>
              <a:pPr/>
              <a:t>27/01/2013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D7C73-55DB-4B30-B46A-17184FD965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1B0AE-327E-4954-B275-61C6429220BF}" type="datetimeFigureOut">
              <a:rPr lang="en-GB" smtClean="0"/>
              <a:pPr/>
              <a:t>27/01/2013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D7C73-55DB-4B30-B46A-17184FD965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1B0AE-327E-4954-B275-61C6429220BF}" type="datetimeFigureOut">
              <a:rPr lang="en-GB" smtClean="0"/>
              <a:pPr/>
              <a:t>27/01/2013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D7C73-55DB-4B30-B46A-17184FD965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1B0AE-327E-4954-B275-61C6429220BF}" type="datetimeFigureOut">
              <a:rPr lang="en-GB" smtClean="0"/>
              <a:pPr/>
              <a:t>27/01/2013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D7C73-55DB-4B30-B46A-17184FD965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ut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jeni pravokut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1B0AE-327E-4954-B275-61C6429220BF}" type="datetimeFigureOut">
              <a:rPr lang="en-GB" smtClean="0"/>
              <a:pPr/>
              <a:t>27/01/2013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D7C73-55DB-4B30-B46A-17184FD965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1B0AE-327E-4954-B275-61C6429220BF}" type="datetimeFigureOut">
              <a:rPr lang="en-GB" smtClean="0"/>
              <a:pPr/>
              <a:t>27/01/2013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D7C73-55DB-4B30-B46A-17184FD965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1B0AE-327E-4954-B275-61C6429220BF}" type="datetimeFigureOut">
              <a:rPr lang="en-GB" smtClean="0"/>
              <a:pPr/>
              <a:t>27/01/2013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D7C73-55DB-4B30-B46A-17184FD965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1B0AE-327E-4954-B275-61C6429220BF}" type="datetimeFigureOut">
              <a:rPr lang="en-GB" smtClean="0"/>
              <a:pPr/>
              <a:t>27/01/2013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D7C73-55DB-4B30-B46A-17184FD965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1B0AE-327E-4954-B275-61C6429220BF}" type="datetimeFigureOut">
              <a:rPr lang="en-GB" smtClean="0"/>
              <a:pPr/>
              <a:t>27/01/2013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D7C73-55DB-4B30-B46A-17184FD965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1B0AE-327E-4954-B275-61C6429220BF}" type="datetimeFigureOut">
              <a:rPr lang="en-GB" smtClean="0"/>
              <a:pPr/>
              <a:t>27/01/2013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D7C73-55DB-4B30-B46A-17184FD965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s jednim zaobljenim kut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1B0AE-327E-4954-B275-61C6429220BF}" type="datetimeFigureOut">
              <a:rPr lang="en-GB" smtClean="0"/>
              <a:pPr/>
              <a:t>27/01/2013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D7C73-55DB-4B30-B46A-17184FD9659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jeni pravokut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Rezervirano mjesto naslova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9E1B0AE-327E-4954-B275-61C6429220BF}" type="datetimeFigureOut">
              <a:rPr lang="en-GB" smtClean="0"/>
              <a:pPr/>
              <a:t>27/01/2013</a:t>
            </a:fld>
            <a:endParaRPr lang="en-GB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53D7C73-55DB-4B30-B46A-17184FD9659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428604"/>
            <a:ext cx="7772400" cy="3220402"/>
          </a:xfrm>
        </p:spPr>
        <p:txBody>
          <a:bodyPr>
            <a:noAutofit/>
          </a:bodyPr>
          <a:lstStyle/>
          <a:p>
            <a:r>
              <a:rPr lang="en-GB" sz="3600" b="1" dirty="0"/>
              <a:t>SMJERNICE ISKRA ZA GRLOBOLJU: </a:t>
            </a:r>
            <a:r>
              <a:rPr lang="en-GB" sz="3600" b="1" dirty="0" smtClean="0"/>
              <a:t>DIJAGNOSTI</a:t>
            </a:r>
            <a:r>
              <a:rPr lang="hr-HR" sz="3600" b="1" dirty="0" smtClean="0"/>
              <a:t>Č</a:t>
            </a:r>
            <a:r>
              <a:rPr lang="en-GB" sz="3600" b="1" dirty="0" smtClean="0"/>
              <a:t>KI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600" b="1" dirty="0"/>
              <a:t>I TERAPIJSKI PRISTUP – HRVATSKE NACIONALNE SMJERNICE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5984" y="4143380"/>
            <a:ext cx="4286280" cy="2061224"/>
          </a:xfrm>
        </p:spPr>
        <p:txBody>
          <a:bodyPr/>
          <a:lstStyle/>
          <a:p>
            <a:pPr algn="ctr"/>
            <a:r>
              <a:rPr lang="hr-HR" dirty="0" err="1" smtClean="0"/>
              <a:t>Andrea</a:t>
            </a:r>
            <a:r>
              <a:rPr lang="hr-HR" dirty="0" smtClean="0"/>
              <a:t> </a:t>
            </a:r>
            <a:r>
              <a:rPr lang="hr-HR" dirty="0" err="1" smtClean="0"/>
              <a:t>Labetić</a:t>
            </a:r>
            <a:r>
              <a:rPr lang="hr-HR" dirty="0" smtClean="0"/>
              <a:t> i </a:t>
            </a:r>
          </a:p>
          <a:p>
            <a:pPr algn="ctr"/>
            <a:r>
              <a:rPr lang="hr-HR" dirty="0" smtClean="0"/>
              <a:t>Zvonimir </a:t>
            </a:r>
            <a:r>
              <a:rPr lang="hr-HR" dirty="0" err="1" smtClean="0"/>
              <a:t>Kunosić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MIKROBIOLOŠKO TESTIRANJE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brzi</a:t>
            </a:r>
            <a:r>
              <a:rPr lang="en-GB" dirty="0"/>
              <a:t> </a:t>
            </a:r>
            <a:r>
              <a:rPr lang="en-GB" dirty="0" smtClean="0"/>
              <a:t>test</a:t>
            </a:r>
            <a:r>
              <a:rPr lang="hr-HR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/>
              <a:t>dokaz</a:t>
            </a:r>
            <a:r>
              <a:rPr lang="en-GB" dirty="0"/>
              <a:t> </a:t>
            </a:r>
            <a:r>
              <a:rPr lang="en-GB" dirty="0" err="1"/>
              <a:t>streptokoknog</a:t>
            </a:r>
            <a:r>
              <a:rPr lang="en-GB" dirty="0"/>
              <a:t> </a:t>
            </a:r>
            <a:r>
              <a:rPr lang="en-GB" dirty="0" err="1"/>
              <a:t>antigena</a:t>
            </a:r>
            <a:r>
              <a:rPr lang="en-GB" dirty="0"/>
              <a:t> </a:t>
            </a:r>
            <a:endParaRPr lang="hr-HR" dirty="0" smtClean="0"/>
          </a:p>
          <a:p>
            <a:r>
              <a:rPr lang="en-GB" dirty="0" err="1" smtClean="0"/>
              <a:t>standardnu</a:t>
            </a:r>
            <a:r>
              <a:rPr lang="en-GB" dirty="0" smtClean="0"/>
              <a:t> </a:t>
            </a:r>
            <a:r>
              <a:rPr lang="en-GB" dirty="0" err="1" smtClean="0"/>
              <a:t>kultivaciju</a:t>
            </a:r>
            <a:r>
              <a:rPr lang="hr-HR" dirty="0" smtClean="0"/>
              <a:t> na bogatim hranilištima</a:t>
            </a:r>
          </a:p>
          <a:p>
            <a:r>
              <a:rPr lang="hr-HR" dirty="0" smtClean="0"/>
              <a:t>Osjetljivost obriska: 90%</a:t>
            </a:r>
          </a:p>
          <a:p>
            <a:endParaRPr lang="en-GB" dirty="0"/>
          </a:p>
        </p:txBody>
      </p:sp>
      <p:pic>
        <p:nvPicPr>
          <p:cNvPr id="1026" name="Picture 2" descr="C:\Users\Andrea\Desktop\ii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714620"/>
            <a:ext cx="4356100" cy="2374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TERAPIJA GRLOBOLJE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22376" y="4214818"/>
            <a:ext cx="7772400" cy="1357322"/>
          </a:xfrm>
        </p:spPr>
        <p:txBody>
          <a:bodyPr>
            <a:normAutofit/>
          </a:bodyPr>
          <a:lstStyle/>
          <a:p>
            <a:r>
              <a:rPr lang="hr-HR" sz="2800" dirty="0" smtClean="0"/>
              <a:t>1.Simptomatska</a:t>
            </a:r>
          </a:p>
          <a:p>
            <a:r>
              <a:rPr lang="hr-HR" sz="2800" dirty="0" smtClean="0"/>
              <a:t>2.Antimikrobna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Simptomatska terapija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A)Paracetamol(najčešće 4x ,max.6x na dan)</a:t>
            </a:r>
          </a:p>
          <a:p>
            <a:pPr>
              <a:buNone/>
            </a:pPr>
            <a:r>
              <a:rPr lang="hr-HR" dirty="0" smtClean="0"/>
              <a:t>B)NSAID(acetilsalicilna kis.)</a:t>
            </a:r>
          </a:p>
          <a:p>
            <a:pPr>
              <a:buNone/>
            </a:pPr>
            <a:r>
              <a:rPr lang="hr-HR" dirty="0" smtClean="0"/>
              <a:t>C)Grgljanje kadulje ili antiseptika(</a:t>
            </a:r>
            <a:r>
              <a:rPr lang="hr-HR" dirty="0" err="1" smtClean="0"/>
              <a:t>Heksidin</a:t>
            </a:r>
            <a:r>
              <a:rPr lang="hr-HR" dirty="0" smtClean="0"/>
              <a:t>)</a:t>
            </a:r>
          </a:p>
          <a:p>
            <a:pPr>
              <a:buNone/>
            </a:pPr>
            <a:r>
              <a:rPr lang="hr-HR" dirty="0" smtClean="0"/>
              <a:t>D)Pastile</a:t>
            </a:r>
            <a:endParaRPr lang="hr-HR" dirty="0"/>
          </a:p>
        </p:txBody>
      </p:sp>
      <p:pic>
        <p:nvPicPr>
          <p:cNvPr id="1026" name="Picture 2" descr="C:\Documents and Settings\SUZY\Desktop\acetaminoph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214686"/>
            <a:ext cx="2949625" cy="1971674"/>
          </a:xfrm>
          <a:prstGeom prst="rect">
            <a:avLst/>
          </a:prstGeom>
          <a:noFill/>
        </p:spPr>
      </p:pic>
      <p:sp>
        <p:nvSpPr>
          <p:cNvPr id="1028" name="AutoShape 4" descr="http://cudaprirode.com/portal/images/stories/aspiri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29" name="Picture 5" descr="C:\Documents and Settings\SUZY\Desktop\aspir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429000"/>
            <a:ext cx="3284221" cy="2052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Antimikrobna terapija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-propisujemo u slučaju: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a)pozitivnog nalaza BHS-A u kulturi ili brzim testom.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b) u slučaju teže kliničke slike kada mikrobiološko testiranje nije moguće.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Neki od uvjeta za propisivanje bez mikrobiološkog testiranja: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-&gt;teška infekcija ždrijela</a:t>
            </a:r>
          </a:p>
          <a:p>
            <a:pPr>
              <a:buNone/>
            </a:pPr>
            <a:r>
              <a:rPr lang="hr-HR" dirty="0" smtClean="0"/>
              <a:t>-&gt;</a:t>
            </a:r>
            <a:r>
              <a:rPr lang="hr-HR" dirty="0" err="1" smtClean="0"/>
              <a:t>peritonzilarni</a:t>
            </a:r>
            <a:r>
              <a:rPr lang="hr-HR" dirty="0" smtClean="0"/>
              <a:t> </a:t>
            </a:r>
            <a:r>
              <a:rPr lang="hr-HR" dirty="0" err="1" smtClean="0"/>
              <a:t>infiltrat</a:t>
            </a:r>
            <a:r>
              <a:rPr lang="hr-HR" dirty="0" smtClean="0"/>
              <a:t> ili apsces</a:t>
            </a:r>
          </a:p>
          <a:p>
            <a:pPr>
              <a:buNone/>
            </a:pPr>
            <a:r>
              <a:rPr lang="hr-HR" dirty="0" smtClean="0"/>
              <a:t>-&gt;rizik od komplikacija</a:t>
            </a:r>
          </a:p>
          <a:p>
            <a:pPr>
              <a:buNone/>
            </a:pPr>
            <a:r>
              <a:rPr lang="hr-HR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Antibiotska terapija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Prvi lijek izbora je Penicilin V!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Doziranje tijek 10 dana: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</a:t>
            </a:r>
            <a:r>
              <a:rPr lang="pl-PL" dirty="0"/>
              <a:t>Doza u odraslih je 1,500.000 </a:t>
            </a:r>
            <a:r>
              <a:rPr lang="pl-PL" dirty="0" smtClean="0"/>
              <a:t>i.j  3x na dan, a  djece u </a:t>
            </a:r>
            <a:r>
              <a:rPr lang="hr-HR" dirty="0" smtClean="0"/>
              <a:t>40.000–80.000 </a:t>
            </a:r>
            <a:r>
              <a:rPr lang="hr-HR" dirty="0" err="1"/>
              <a:t>i.j</a:t>
            </a:r>
            <a:r>
              <a:rPr lang="hr-HR" dirty="0"/>
              <a:t>./</a:t>
            </a:r>
            <a:r>
              <a:rPr lang="hr-HR" dirty="0" smtClean="0"/>
              <a:t>kg (25-50mb/kg) tjelesne mase .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slučaju preosjetljivosti koristimo </a:t>
            </a:r>
            <a:r>
              <a:rPr lang="hr-HR" dirty="0" err="1" smtClean="0"/>
              <a:t>Azitromicin</a:t>
            </a: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Preporučeno doziranje je 500mg po danu tijekom 3 dana(za odrasle)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-rizik od primjene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Moguća je i primjena </a:t>
            </a:r>
            <a:r>
              <a:rPr lang="hr-HR" dirty="0" err="1" smtClean="0"/>
              <a:t>klaritromicina</a:t>
            </a:r>
            <a:r>
              <a:rPr lang="hr-HR" dirty="0" smtClean="0"/>
              <a:t>(250mg ,2x,10dana)</a:t>
            </a:r>
          </a:p>
          <a:p>
            <a:r>
              <a:rPr lang="hr-HR" dirty="0" err="1" smtClean="0"/>
              <a:t>Cefalalosporina</a:t>
            </a:r>
            <a:r>
              <a:rPr lang="hr-HR" dirty="0" smtClean="0"/>
              <a:t>-posebno II. i </a:t>
            </a:r>
            <a:r>
              <a:rPr lang="hr-HR" dirty="0" err="1" smtClean="0"/>
              <a:t>III.generacije</a:t>
            </a:r>
            <a:endParaRPr lang="hr-HR" dirty="0"/>
          </a:p>
          <a:p>
            <a:r>
              <a:rPr lang="hr-HR" dirty="0" smtClean="0"/>
              <a:t>Neke studije navode čak i bolji učinak nego 10 dnevna primjena penicilina V.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Završetak antibiotske terapije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Ne zahtjeva ponovan bris jer ukoliko je i pozitivan, on je znak </a:t>
            </a:r>
            <a:r>
              <a:rPr lang="hr-HR" dirty="0" err="1" smtClean="0"/>
              <a:t>kliconoštva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Moguće su rekurentne infekcije(rijetko)</a:t>
            </a:r>
          </a:p>
          <a:p>
            <a:r>
              <a:rPr lang="hr-HR" dirty="0"/>
              <a:t> </a:t>
            </a:r>
            <a:r>
              <a:rPr lang="hr-HR" dirty="0" smtClean="0"/>
              <a:t>        - </a:t>
            </a:r>
            <a:r>
              <a:rPr lang="hr-HR" dirty="0" err="1" smtClean="0"/>
              <a:t>amoksicilin</a:t>
            </a:r>
            <a:r>
              <a:rPr lang="hr-HR" dirty="0" smtClean="0"/>
              <a:t>+</a:t>
            </a:r>
            <a:r>
              <a:rPr lang="hr-HR" dirty="0" err="1" smtClean="0"/>
              <a:t>klavulanska</a:t>
            </a:r>
            <a:r>
              <a:rPr lang="hr-HR" dirty="0" smtClean="0"/>
              <a:t> kis.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Tonzilektomija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Najvažnije činjenice o tonzilektomiji: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1.Nužna hospitalizacija</a:t>
            </a:r>
          </a:p>
          <a:p>
            <a:pPr>
              <a:buNone/>
            </a:pPr>
            <a:r>
              <a:rPr lang="hr-HR" dirty="0" smtClean="0"/>
              <a:t>2.Pod općom ili lokalno anestezijom kod odraslih</a:t>
            </a:r>
          </a:p>
          <a:p>
            <a:pPr>
              <a:buNone/>
            </a:pPr>
            <a:r>
              <a:rPr lang="hr-HR" dirty="0" smtClean="0"/>
              <a:t>3.Najčešća </a:t>
            </a:r>
            <a:r>
              <a:rPr lang="hr-HR" dirty="0" err="1" smtClean="0"/>
              <a:t>postoperacijska</a:t>
            </a:r>
            <a:r>
              <a:rPr lang="hr-HR" dirty="0" smtClean="0"/>
              <a:t> komplikacija krvarenje</a:t>
            </a:r>
          </a:p>
          <a:p>
            <a:pPr>
              <a:buNone/>
            </a:pPr>
            <a:r>
              <a:rPr lang="hr-HR" dirty="0" smtClean="0"/>
              <a:t>4.Oporavak 15 dana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UVOD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Simptom: grlobolja</a:t>
            </a:r>
          </a:p>
          <a:p>
            <a:r>
              <a:rPr lang="hr-HR" dirty="0"/>
              <a:t>U</a:t>
            </a:r>
            <a:r>
              <a:rPr lang="en-GB" dirty="0" err="1" smtClean="0"/>
              <a:t>zro</a:t>
            </a:r>
            <a:r>
              <a:rPr lang="hr-HR" dirty="0" smtClean="0"/>
              <a:t>č</a:t>
            </a:r>
            <a:r>
              <a:rPr lang="en-GB" dirty="0" err="1" smtClean="0"/>
              <a:t>nik</a:t>
            </a:r>
            <a:r>
              <a:rPr lang="en-GB" dirty="0" smtClean="0"/>
              <a:t> </a:t>
            </a:r>
            <a:r>
              <a:rPr lang="en-GB" dirty="0" err="1"/>
              <a:t>bakterijske</a:t>
            </a:r>
            <a:r>
              <a:rPr lang="en-GB" dirty="0"/>
              <a:t> </a:t>
            </a:r>
            <a:r>
              <a:rPr lang="en-GB" dirty="0" err="1"/>
              <a:t>upale</a:t>
            </a:r>
            <a:r>
              <a:rPr lang="en-GB" dirty="0"/>
              <a:t> </a:t>
            </a:r>
            <a:r>
              <a:rPr lang="en-GB" dirty="0" err="1" smtClean="0"/>
              <a:t>grla</a:t>
            </a:r>
            <a:r>
              <a:rPr lang="hr-HR" dirty="0" smtClean="0"/>
              <a:t>:</a:t>
            </a:r>
            <a:r>
              <a:rPr lang="pl-PL" dirty="0" smtClean="0"/>
              <a:t> </a:t>
            </a:r>
            <a:r>
              <a:rPr lang="pl-PL" dirty="0"/>
              <a:t>(BHS-A</a:t>
            </a:r>
            <a:r>
              <a:rPr lang="pl-PL" dirty="0" smtClean="0"/>
              <a:t>)</a:t>
            </a:r>
          </a:p>
          <a:p>
            <a:r>
              <a:rPr lang="pl-PL" dirty="0" smtClean="0"/>
              <a:t>Streptokokne infekcije- antibiotik?</a:t>
            </a:r>
          </a:p>
          <a:p>
            <a:pPr>
              <a:buNone/>
            </a:pPr>
            <a:endParaRPr lang="pl-PL" dirty="0" smtClean="0"/>
          </a:p>
          <a:p>
            <a:endParaRPr lang="en-GB" dirty="0"/>
          </a:p>
        </p:txBody>
      </p:sp>
      <p:pic>
        <p:nvPicPr>
          <p:cNvPr id="2050" name="Picture 2" descr="C:\Users\Andrea\Desktop\kk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919280"/>
            <a:ext cx="2950048" cy="2312200"/>
          </a:xfrm>
          <a:prstGeom prst="rect">
            <a:avLst/>
          </a:prstGeom>
          <a:noFill/>
        </p:spPr>
      </p:pic>
      <p:pic>
        <p:nvPicPr>
          <p:cNvPr id="2051" name="Picture 3" descr="C:\Users\Andrea\Desktop\l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714620"/>
            <a:ext cx="3096344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Apsolutne indikacije tonzilektomije:</a:t>
            </a:r>
          </a:p>
          <a:p>
            <a:endParaRPr lang="hr-HR" dirty="0" smtClean="0"/>
          </a:p>
          <a:p>
            <a:r>
              <a:rPr lang="hr-HR" dirty="0" smtClean="0"/>
              <a:t>a)</a:t>
            </a:r>
            <a:r>
              <a:rPr lang="hr-HR" dirty="0"/>
              <a:t> </a:t>
            </a:r>
            <a:r>
              <a:rPr lang="hr-HR" dirty="0" smtClean="0"/>
              <a:t>5 ili više infekcija na godinu</a:t>
            </a:r>
          </a:p>
          <a:p>
            <a:r>
              <a:rPr lang="hr-HR" dirty="0" smtClean="0"/>
              <a:t>b)pozitivan </a:t>
            </a:r>
            <a:r>
              <a:rPr lang="hr-HR" dirty="0" err="1" smtClean="0"/>
              <a:t>obrisak</a:t>
            </a:r>
            <a:r>
              <a:rPr lang="hr-HR" dirty="0" smtClean="0"/>
              <a:t> na BHS-a,gnojni </a:t>
            </a:r>
            <a:r>
              <a:rPr lang="hr-HR" dirty="0" err="1" smtClean="0"/>
              <a:t>eksudat</a:t>
            </a:r>
            <a:r>
              <a:rPr lang="hr-HR" dirty="0" smtClean="0"/>
              <a:t> na tonzilama,</a:t>
            </a:r>
            <a:r>
              <a:rPr lang="hr-HR" dirty="0"/>
              <a:t> </a:t>
            </a:r>
            <a:r>
              <a:rPr lang="hr-HR" dirty="0" smtClean="0"/>
              <a:t>temperatura</a:t>
            </a:r>
            <a:r>
              <a:rPr lang="pl-PL" dirty="0" smtClean="0"/>
              <a:t>≥38,limfadenitis </a:t>
            </a:r>
            <a:r>
              <a:rPr lang="pl-PL" dirty="0"/>
              <a:t>na </a:t>
            </a:r>
            <a:r>
              <a:rPr lang="pl-PL" dirty="0" smtClean="0"/>
              <a:t>vratu</a:t>
            </a:r>
          </a:p>
          <a:p>
            <a:r>
              <a:rPr lang="pl-PL" dirty="0" smtClean="0"/>
              <a:t>c)</a:t>
            </a:r>
            <a:r>
              <a:rPr lang="hr-HR" dirty="0" smtClean="0"/>
              <a:t>opstrukcijska </a:t>
            </a:r>
            <a:r>
              <a:rPr lang="hr-HR" dirty="0" err="1" smtClean="0"/>
              <a:t>apneja</a:t>
            </a:r>
            <a:r>
              <a:rPr lang="hr-HR" dirty="0" smtClean="0"/>
              <a:t> pri spavanju</a:t>
            </a:r>
          </a:p>
          <a:p>
            <a:r>
              <a:rPr lang="hr-HR" dirty="0" smtClean="0"/>
              <a:t>d)suspektni malignom tonzile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Relativne indikacije tonzilektomije:</a:t>
            </a:r>
          </a:p>
          <a:p>
            <a:endParaRPr lang="hr-HR" dirty="0"/>
          </a:p>
          <a:p>
            <a:r>
              <a:rPr lang="hr-HR" dirty="0" smtClean="0"/>
              <a:t>a)kronični tonzilitis </a:t>
            </a:r>
          </a:p>
          <a:p>
            <a:r>
              <a:rPr lang="hr-HR" dirty="0" smtClean="0"/>
              <a:t>b)poremećaji </a:t>
            </a:r>
            <a:r>
              <a:rPr lang="hr-HR" dirty="0" err="1" smtClean="0"/>
              <a:t>okluzije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Virusne infekcije nisu indikacija za tonzilektomiju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Rutinsko se testiranje </a:t>
            </a:r>
            <a:r>
              <a:rPr lang="hr-HR" dirty="0" err="1"/>
              <a:t>antistreptolizinskog</a:t>
            </a:r>
            <a:r>
              <a:rPr lang="hr-HR" dirty="0"/>
              <a:t> titra (ASO </a:t>
            </a:r>
            <a:r>
              <a:rPr lang="hr-HR" dirty="0" err="1" smtClean="0"/>
              <a:t>titar</a:t>
            </a:r>
            <a:r>
              <a:rPr lang="hr-HR" dirty="0" smtClean="0"/>
              <a:t>) u </a:t>
            </a:r>
            <a:r>
              <a:rPr lang="hr-HR" dirty="0"/>
              <a:t>svrhu dijagnosticiranja streptokokne grlobolje </a:t>
            </a:r>
            <a:r>
              <a:rPr lang="hr-HR" dirty="0" smtClean="0"/>
              <a:t>se ne preporučuje.</a:t>
            </a:r>
          </a:p>
          <a:p>
            <a:pPr algn="ctr">
              <a:buNone/>
            </a:pPr>
            <a:endParaRPr lang="hr-HR" dirty="0"/>
          </a:p>
          <a:p>
            <a:pPr algn="ctr">
              <a:buNone/>
            </a:pPr>
            <a:r>
              <a:rPr lang="hr-HR" dirty="0" smtClean="0"/>
              <a:t>RAZLOZI</a:t>
            </a:r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nije dovoljno specifičan ni osjetljiv u dijagnostici,te sukladno tome može utjecati na pogrešnu primjenu terapije!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Ne zaboravimo!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Grlobolja ne zahtjeva automatsku primjenu antibiotika.</a:t>
            </a:r>
          </a:p>
          <a:p>
            <a:endParaRPr lang="hr-HR" dirty="0" smtClean="0"/>
          </a:p>
          <a:p>
            <a:r>
              <a:rPr lang="hr-HR" dirty="0" smtClean="0"/>
              <a:t>Kod teškog općeg stanja odmah primijeniti </a:t>
            </a:r>
            <a:r>
              <a:rPr lang="hr-HR" dirty="0" err="1" smtClean="0"/>
              <a:t>antiobiotik</a:t>
            </a:r>
            <a:r>
              <a:rPr lang="hr-HR" dirty="0" smtClean="0"/>
              <a:t> i bez bakteriološkog nalaza.</a:t>
            </a:r>
          </a:p>
          <a:p>
            <a:endParaRPr lang="hr-HR" dirty="0" smtClean="0"/>
          </a:p>
          <a:p>
            <a:r>
              <a:rPr lang="hr-HR" dirty="0" err="1" smtClean="0"/>
              <a:t>Poststreptokokne</a:t>
            </a:r>
            <a:r>
              <a:rPr lang="hr-HR" dirty="0" smtClean="0"/>
              <a:t> komplikaciju su izuzetno rijetke stoga primjena ne utječe na učestalost.</a:t>
            </a:r>
          </a:p>
          <a:p>
            <a:endParaRPr lang="hr-HR" dirty="0" smtClean="0"/>
          </a:p>
          <a:p>
            <a:r>
              <a:rPr lang="hr-HR" dirty="0" smtClean="0"/>
              <a:t>Nužno spriječiti komplikacije kao </a:t>
            </a:r>
            <a:r>
              <a:rPr lang="hr-HR" dirty="0" err="1" smtClean="0"/>
              <a:t>peritonzilarni</a:t>
            </a:r>
            <a:r>
              <a:rPr lang="hr-HR" dirty="0" smtClean="0"/>
              <a:t> apsces.</a:t>
            </a:r>
          </a:p>
          <a:p>
            <a:endParaRPr lang="hr-HR" dirty="0" smtClean="0"/>
          </a:p>
          <a:p>
            <a:r>
              <a:rPr lang="hr-HR" dirty="0" err="1" smtClean="0"/>
              <a:t>Asimptomatske</a:t>
            </a:r>
            <a:r>
              <a:rPr lang="hr-HR" dirty="0" smtClean="0"/>
              <a:t> </a:t>
            </a:r>
            <a:r>
              <a:rPr lang="hr-HR" dirty="0" err="1" smtClean="0"/>
              <a:t>kliconošte</a:t>
            </a:r>
            <a:r>
              <a:rPr lang="hr-HR" dirty="0" smtClean="0"/>
              <a:t> ne treba ni liječiti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6866" name="Picture 2" descr="C:\Documents and Settings\SUZY\Desktop\header307654283236fzrtpvcm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42918"/>
            <a:ext cx="7194571" cy="44632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algn="ctr">
              <a:buNone/>
            </a:pPr>
            <a:r>
              <a:rPr lang="it-IT" dirty="0" err="1" smtClean="0"/>
              <a:t>Smjernice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C000"/>
                </a:solidFill>
              </a:rPr>
              <a:t>ISKRA</a:t>
            </a:r>
            <a:r>
              <a:rPr lang="it-IT" dirty="0" smtClean="0"/>
              <a:t> donose stavove tima stru</a:t>
            </a:r>
            <a:r>
              <a:rPr lang="hr-HR" dirty="0" smtClean="0"/>
              <a:t>č</a:t>
            </a:r>
            <a:r>
              <a:rPr lang="it-IT" dirty="0" smtClean="0"/>
              <a:t>njaka o va</a:t>
            </a:r>
            <a:r>
              <a:rPr lang="hr-HR" dirty="0" smtClean="0"/>
              <a:t>ž</a:t>
            </a:r>
            <a:r>
              <a:rPr lang="it-IT" dirty="0" smtClean="0"/>
              <a:t>nim</a:t>
            </a:r>
            <a:r>
              <a:rPr lang="hr-HR" dirty="0" smtClean="0"/>
              <a:t> </a:t>
            </a:r>
            <a:r>
              <a:rPr lang="en-GB" dirty="0" err="1" smtClean="0"/>
              <a:t>klini</a:t>
            </a:r>
            <a:r>
              <a:rPr lang="hr-HR" dirty="0" smtClean="0"/>
              <a:t>č</a:t>
            </a:r>
            <a:r>
              <a:rPr lang="en-GB" dirty="0" err="1" smtClean="0"/>
              <a:t>kim</a:t>
            </a:r>
            <a:r>
              <a:rPr lang="en-GB" dirty="0" smtClean="0"/>
              <a:t>, </a:t>
            </a:r>
            <a:r>
              <a:rPr lang="en-GB" dirty="0" err="1" smtClean="0"/>
              <a:t>epidemiolo</a:t>
            </a:r>
            <a:r>
              <a:rPr lang="hr-HR" dirty="0" smtClean="0"/>
              <a:t>š</a:t>
            </a:r>
            <a:r>
              <a:rPr lang="en-GB" dirty="0" err="1" smtClean="0"/>
              <a:t>kim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hr-HR" dirty="0" smtClean="0"/>
              <a:t> </a:t>
            </a:r>
            <a:r>
              <a:rPr lang="en-GB" dirty="0" err="1" smtClean="0"/>
              <a:t>dijagnosti</a:t>
            </a:r>
            <a:r>
              <a:rPr lang="hr-HR" dirty="0" smtClean="0"/>
              <a:t>č</a:t>
            </a:r>
            <a:r>
              <a:rPr lang="en-GB" dirty="0" err="1" smtClean="0"/>
              <a:t>kim</a:t>
            </a:r>
            <a:r>
              <a:rPr lang="en-GB" dirty="0" smtClean="0"/>
              <a:t> </a:t>
            </a:r>
            <a:r>
              <a:rPr lang="en-GB" dirty="0" err="1" smtClean="0"/>
              <a:t>kriterijima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hr-HR" dirty="0" smtClean="0"/>
              <a:t> </a:t>
            </a:r>
            <a:r>
              <a:rPr lang="en-GB" dirty="0" err="1" smtClean="0"/>
              <a:t>definiraju</a:t>
            </a:r>
            <a:r>
              <a:rPr lang="en-GB" dirty="0" smtClean="0"/>
              <a:t> </a:t>
            </a:r>
            <a:r>
              <a:rPr lang="en-GB" dirty="0" err="1" smtClean="0"/>
              <a:t>indikacije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preporuke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lije</a:t>
            </a:r>
            <a:r>
              <a:rPr lang="hr-HR" dirty="0" smtClean="0"/>
              <a:t>č</a:t>
            </a:r>
            <a:r>
              <a:rPr lang="en-GB" dirty="0" err="1" smtClean="0"/>
              <a:t>enje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sprje</a:t>
            </a:r>
            <a:r>
              <a:rPr lang="hr-HR" dirty="0" smtClean="0"/>
              <a:t>č</a:t>
            </a:r>
            <a:r>
              <a:rPr lang="en-GB" dirty="0" err="1" smtClean="0"/>
              <a:t>avanje</a:t>
            </a:r>
            <a:r>
              <a:rPr lang="hr-HR" dirty="0" smtClean="0"/>
              <a:t> </a:t>
            </a:r>
            <a:r>
              <a:rPr lang="en-GB" dirty="0" err="1" smtClean="0"/>
              <a:t>streptokoknih</a:t>
            </a:r>
            <a:r>
              <a:rPr lang="en-GB" dirty="0" smtClean="0"/>
              <a:t> </a:t>
            </a:r>
            <a:r>
              <a:rPr lang="en-GB" dirty="0" err="1" smtClean="0"/>
              <a:t>upala</a:t>
            </a:r>
            <a:r>
              <a:rPr lang="en-GB" dirty="0" smtClean="0"/>
              <a:t> </a:t>
            </a:r>
            <a:r>
              <a:rPr lang="en-GB" dirty="0" err="1" smtClean="0"/>
              <a:t>grla</a:t>
            </a:r>
            <a:r>
              <a:rPr lang="hr-HR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Indikacija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hospitalizaciju</a:t>
            </a:r>
            <a:r>
              <a:rPr lang="en-GB" dirty="0"/>
              <a:t> </a:t>
            </a:r>
            <a:r>
              <a:rPr lang="hr-HR" dirty="0" smtClean="0"/>
              <a:t>: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en-GB" dirty="0" err="1" smtClean="0"/>
              <a:t>nemogu</a:t>
            </a:r>
            <a:r>
              <a:rPr lang="hr-HR" dirty="0" smtClean="0"/>
              <a:t>ć</a:t>
            </a:r>
            <a:r>
              <a:rPr lang="en-GB" dirty="0" err="1" smtClean="0"/>
              <a:t>nost</a:t>
            </a:r>
            <a:r>
              <a:rPr lang="en-GB" dirty="0" smtClean="0"/>
              <a:t> </a:t>
            </a:r>
            <a:r>
              <a:rPr lang="en-GB" dirty="0" err="1"/>
              <a:t>uzimanja</a:t>
            </a:r>
            <a:r>
              <a:rPr lang="en-GB" dirty="0"/>
              <a:t> </a:t>
            </a:r>
            <a:r>
              <a:rPr lang="en-GB" dirty="0" err="1" smtClean="0"/>
              <a:t>hrane</a:t>
            </a:r>
            <a:r>
              <a:rPr lang="hr-HR" dirty="0" smtClean="0"/>
              <a:t> </a:t>
            </a:r>
            <a:r>
              <a:rPr lang="pl-PL" dirty="0" smtClean="0"/>
              <a:t>i tekućine </a:t>
            </a:r>
            <a:r>
              <a:rPr lang="pl-PL" dirty="0"/>
              <a:t>na </a:t>
            </a:r>
            <a:r>
              <a:rPr lang="pl-PL" dirty="0" smtClean="0"/>
              <a:t>usta,</a:t>
            </a:r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 pojava </a:t>
            </a:r>
            <a:r>
              <a:rPr lang="pl-PL" dirty="0"/>
              <a:t>lokaliziranog </a:t>
            </a:r>
            <a:r>
              <a:rPr lang="pl-PL" dirty="0" smtClean="0"/>
              <a:t>purulentnog </a:t>
            </a:r>
            <a:r>
              <a:rPr lang="it-IT" dirty="0" err="1" smtClean="0"/>
              <a:t>procesa</a:t>
            </a:r>
            <a:r>
              <a:rPr lang="hr-HR" dirty="0" smtClean="0"/>
              <a:t> te </a:t>
            </a:r>
            <a:r>
              <a:rPr lang="pl-PL" dirty="0" smtClean="0"/>
              <a:t>potreba </a:t>
            </a:r>
            <a:r>
              <a:rPr lang="pl-PL" dirty="0"/>
              <a:t>za parenteralnom antibiotskom </a:t>
            </a:r>
            <a:r>
              <a:rPr lang="pl-PL" dirty="0" smtClean="0"/>
              <a:t>terapijom.</a:t>
            </a:r>
            <a:endParaRPr lang="en-GB" dirty="0"/>
          </a:p>
        </p:txBody>
      </p:sp>
      <p:pic>
        <p:nvPicPr>
          <p:cNvPr id="3074" name="Picture 2" descr="C:\Users\Andrea\Desktop\www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429000"/>
            <a:ext cx="2664296" cy="234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DIJAGNOZA GRLOBOLJE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Simptomi virusne i bakterijske upale često se preklapaju</a:t>
            </a:r>
          </a:p>
          <a:p>
            <a:r>
              <a:rPr lang="en-GB" dirty="0"/>
              <a:t>test </a:t>
            </a:r>
            <a:r>
              <a:rPr lang="en-GB" dirty="0" err="1"/>
              <a:t>dokazivanja</a:t>
            </a:r>
            <a:r>
              <a:rPr lang="en-GB" dirty="0"/>
              <a:t> BHS-A u </a:t>
            </a:r>
            <a:r>
              <a:rPr lang="en-GB" dirty="0" err="1"/>
              <a:t>kulturi</a:t>
            </a:r>
            <a:r>
              <a:rPr lang="en-GB" dirty="0"/>
              <a:t> </a:t>
            </a:r>
            <a:r>
              <a:rPr lang="en-GB" dirty="0" err="1" smtClean="0"/>
              <a:t>ili</a:t>
            </a:r>
            <a:r>
              <a:rPr lang="hr-HR" dirty="0" smtClean="0"/>
              <a:t> </a:t>
            </a:r>
            <a:r>
              <a:rPr lang="pl-PL" dirty="0" smtClean="0"/>
              <a:t>dokazom </a:t>
            </a:r>
            <a:r>
              <a:rPr lang="pl-PL" dirty="0"/>
              <a:t>antigena BHS-A u obrisku </a:t>
            </a:r>
            <a:r>
              <a:rPr lang="pl-PL" dirty="0" smtClean="0"/>
              <a:t>ždrijela</a:t>
            </a:r>
          </a:p>
          <a:p>
            <a:r>
              <a:rPr lang="en-GB" dirty="0" err="1" smtClean="0"/>
              <a:t>Centorov</a:t>
            </a:r>
            <a:r>
              <a:rPr lang="en-GB" dirty="0" smtClean="0"/>
              <a:t> </a:t>
            </a:r>
            <a:r>
              <a:rPr lang="en-GB" dirty="0" err="1" smtClean="0"/>
              <a:t>kriterij</a:t>
            </a:r>
            <a:endParaRPr lang="hr-HR" dirty="0" smtClean="0"/>
          </a:p>
          <a:p>
            <a:r>
              <a:rPr lang="pl-PL" dirty="0"/>
              <a:t>U zapadnoeuropskim se zemljama odluka o primjeni </a:t>
            </a:r>
            <a:r>
              <a:rPr lang="pl-PL" dirty="0" smtClean="0"/>
              <a:t>antibiotika donosi isključivo </a:t>
            </a:r>
            <a:r>
              <a:rPr lang="pl-PL" dirty="0"/>
              <a:t>na osnovi procjene </a:t>
            </a:r>
            <a:r>
              <a:rPr lang="pl-PL" dirty="0" smtClean="0"/>
              <a:t>težine kliničke </a:t>
            </a:r>
            <a:r>
              <a:rPr lang="en-GB" dirty="0" err="1" smtClean="0"/>
              <a:t>slike</a:t>
            </a:r>
            <a:r>
              <a:rPr lang="en-GB" dirty="0" smtClean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 smtClean="0"/>
              <a:t>anamnesti</a:t>
            </a:r>
            <a:r>
              <a:rPr lang="hr-HR" dirty="0" smtClean="0"/>
              <a:t>č</a:t>
            </a:r>
            <a:r>
              <a:rPr lang="en-GB" dirty="0" err="1" smtClean="0"/>
              <a:t>kih</a:t>
            </a:r>
            <a:r>
              <a:rPr lang="en-GB" dirty="0" smtClean="0"/>
              <a:t> </a:t>
            </a:r>
            <a:r>
              <a:rPr lang="en-GB" dirty="0" err="1" smtClean="0"/>
              <a:t>podataka</a:t>
            </a:r>
            <a:r>
              <a:rPr lang="hr-HR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KLINIČKA DIJAGNOZA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dirty="0" smtClean="0">
                <a:solidFill>
                  <a:srgbClr val="FFC000"/>
                </a:solidFill>
              </a:rPr>
              <a:t>Klinički simptomi:</a:t>
            </a:r>
          </a:p>
          <a:p>
            <a:pPr algn="ctr">
              <a:buNone/>
            </a:pPr>
            <a:r>
              <a:rPr lang="hr-HR" dirty="0" smtClean="0"/>
              <a:t> a)</a:t>
            </a:r>
            <a:r>
              <a:rPr lang="en-GB" dirty="0" err="1" smtClean="0"/>
              <a:t>temperatura</a:t>
            </a:r>
            <a:r>
              <a:rPr lang="en-GB" dirty="0" smtClean="0"/>
              <a:t> &gt;38</a:t>
            </a:r>
            <a:r>
              <a:rPr lang="hr-HR" dirty="0"/>
              <a:t> </a:t>
            </a:r>
            <a:r>
              <a:rPr lang="en-GB" dirty="0"/>
              <a:t>0C</a:t>
            </a:r>
            <a:endParaRPr lang="en-GB" dirty="0" smtClean="0"/>
          </a:p>
          <a:p>
            <a:pPr algn="ctr">
              <a:buNone/>
            </a:pPr>
            <a:r>
              <a:rPr lang="hr-HR" dirty="0" smtClean="0"/>
              <a:t> b)</a:t>
            </a:r>
            <a:r>
              <a:rPr lang="en-GB" dirty="0" err="1" smtClean="0"/>
              <a:t>eksudat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tonzilama</a:t>
            </a:r>
            <a:endParaRPr lang="en-GB" dirty="0" smtClean="0"/>
          </a:p>
          <a:p>
            <a:pPr algn="ctr">
              <a:buNone/>
            </a:pPr>
            <a:r>
              <a:rPr lang="hr-HR" dirty="0" smtClean="0"/>
              <a:t> c)</a:t>
            </a:r>
            <a:r>
              <a:rPr lang="en-GB" dirty="0" err="1" smtClean="0"/>
              <a:t>pove</a:t>
            </a:r>
            <a:r>
              <a:rPr lang="hr-HR" dirty="0" smtClean="0"/>
              <a:t>ć</a:t>
            </a:r>
            <a:r>
              <a:rPr lang="en-GB" dirty="0" err="1" smtClean="0"/>
              <a:t>ani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bolni</a:t>
            </a:r>
            <a:r>
              <a:rPr lang="en-GB" dirty="0" smtClean="0"/>
              <a:t> </a:t>
            </a:r>
            <a:r>
              <a:rPr lang="en-GB" dirty="0" err="1" smtClean="0"/>
              <a:t>prednji</a:t>
            </a:r>
            <a:r>
              <a:rPr lang="en-GB" dirty="0" smtClean="0"/>
              <a:t> </a:t>
            </a:r>
            <a:r>
              <a:rPr lang="en-GB" dirty="0" err="1" smtClean="0"/>
              <a:t>cervikalni</a:t>
            </a:r>
            <a:r>
              <a:rPr lang="en-GB" dirty="0" smtClean="0"/>
              <a:t> </a:t>
            </a:r>
            <a:r>
              <a:rPr lang="en-GB" dirty="0" err="1" smtClean="0"/>
              <a:t>limfni</a:t>
            </a:r>
            <a:r>
              <a:rPr lang="en-GB" dirty="0" smtClean="0"/>
              <a:t> </a:t>
            </a:r>
            <a:r>
              <a:rPr lang="hr-HR" dirty="0" smtClean="0"/>
              <a:t>č</a:t>
            </a:r>
            <a:r>
              <a:rPr lang="en-GB" dirty="0" err="1" smtClean="0"/>
              <a:t>vorovi</a:t>
            </a:r>
            <a:endParaRPr lang="en-GB" dirty="0" smtClean="0"/>
          </a:p>
          <a:p>
            <a:pPr algn="ctr">
              <a:buNone/>
            </a:pPr>
            <a:r>
              <a:rPr lang="hr-HR" dirty="0" smtClean="0"/>
              <a:t> d)</a:t>
            </a:r>
            <a:r>
              <a:rPr lang="en-GB" dirty="0" err="1" smtClean="0"/>
              <a:t>odsutnost</a:t>
            </a:r>
            <a:r>
              <a:rPr lang="en-GB" dirty="0" smtClean="0"/>
              <a:t> ka</a:t>
            </a:r>
            <a:r>
              <a:rPr lang="hr-HR" dirty="0" smtClean="0"/>
              <a:t>š</a:t>
            </a:r>
            <a:r>
              <a:rPr lang="en-GB" dirty="0" err="1" smtClean="0"/>
              <a:t>lja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kataralnih</a:t>
            </a:r>
            <a:r>
              <a:rPr lang="en-GB" dirty="0" smtClean="0"/>
              <a:t> </a:t>
            </a:r>
            <a:r>
              <a:rPr lang="en-GB" dirty="0" err="1" smtClean="0"/>
              <a:t>simptoma</a:t>
            </a:r>
            <a:endParaRPr lang="hr-HR" dirty="0" smtClean="0"/>
          </a:p>
          <a:p>
            <a:r>
              <a:rPr lang="hr-HR" dirty="0" smtClean="0"/>
              <a:t>Mikrobiološka analiza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en-GB" dirty="0"/>
          </a:p>
        </p:txBody>
      </p:sp>
      <p:pic>
        <p:nvPicPr>
          <p:cNvPr id="2051" name="Picture 3" descr="C:\Users\Andrea\Desktop\a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3571876"/>
            <a:ext cx="1944216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1) </a:t>
            </a:r>
            <a:r>
              <a:rPr lang="en-GB" dirty="0" err="1"/>
              <a:t>bolesnici</a:t>
            </a:r>
            <a:r>
              <a:rPr lang="en-GB" dirty="0"/>
              <a:t> s </a:t>
            </a:r>
            <a:r>
              <a:rPr lang="en-GB" dirty="0" err="1"/>
              <a:t>velikom</a:t>
            </a:r>
            <a:r>
              <a:rPr lang="en-GB" dirty="0"/>
              <a:t> </a:t>
            </a:r>
            <a:r>
              <a:rPr lang="en-GB" dirty="0" err="1" smtClean="0"/>
              <a:t>vjero</a:t>
            </a:r>
            <a:r>
              <a:rPr lang="hr-HR" dirty="0" smtClean="0"/>
              <a:t>v</a:t>
            </a:r>
            <a:r>
              <a:rPr lang="en-GB" dirty="0" err="1" smtClean="0"/>
              <a:t>atno</a:t>
            </a:r>
            <a:r>
              <a:rPr lang="hr-HR" dirty="0" smtClean="0"/>
              <a:t>šć</a:t>
            </a:r>
            <a:r>
              <a:rPr lang="en-GB" dirty="0" smtClean="0"/>
              <a:t>u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streptokoknu</a:t>
            </a:r>
            <a:r>
              <a:rPr lang="en-GB" dirty="0"/>
              <a:t> </a:t>
            </a:r>
            <a:r>
              <a:rPr lang="en-GB" dirty="0" err="1" smtClean="0"/>
              <a:t>grlobolju</a:t>
            </a:r>
            <a:r>
              <a:rPr lang="hr-HR" dirty="0" smtClean="0"/>
              <a:t> </a:t>
            </a:r>
            <a:r>
              <a:rPr lang="en-GB" dirty="0" smtClean="0"/>
              <a:t>(4 </a:t>
            </a:r>
            <a:r>
              <a:rPr lang="en-GB" dirty="0" err="1"/>
              <a:t>boda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/>
              <a:t>2) </a:t>
            </a:r>
            <a:r>
              <a:rPr lang="en-GB" dirty="0" err="1"/>
              <a:t>bolesnici</a:t>
            </a:r>
            <a:r>
              <a:rPr lang="en-GB" dirty="0"/>
              <a:t> s </a:t>
            </a:r>
            <a:r>
              <a:rPr lang="en-GB" dirty="0" err="1"/>
              <a:t>umjerenom</a:t>
            </a:r>
            <a:r>
              <a:rPr lang="en-GB" dirty="0"/>
              <a:t> </a:t>
            </a:r>
            <a:r>
              <a:rPr lang="en-GB" dirty="0" err="1" smtClean="0"/>
              <a:t>vjero</a:t>
            </a:r>
            <a:r>
              <a:rPr lang="hr-HR" dirty="0" smtClean="0"/>
              <a:t>v</a:t>
            </a:r>
            <a:r>
              <a:rPr lang="en-GB" dirty="0" err="1" smtClean="0"/>
              <a:t>atno</a:t>
            </a:r>
            <a:r>
              <a:rPr lang="hr-HR" dirty="0" smtClean="0"/>
              <a:t>šć</a:t>
            </a:r>
            <a:r>
              <a:rPr lang="en-GB" dirty="0" smtClean="0"/>
              <a:t>u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 smtClean="0"/>
              <a:t>streptokoknu</a:t>
            </a:r>
            <a:r>
              <a:rPr lang="hr-HR" dirty="0" smtClean="0"/>
              <a:t> </a:t>
            </a:r>
            <a:r>
              <a:rPr lang="en-GB" dirty="0" err="1" smtClean="0"/>
              <a:t>grlobolju</a:t>
            </a:r>
            <a:r>
              <a:rPr lang="en-GB" dirty="0" smtClean="0"/>
              <a:t> </a:t>
            </a:r>
            <a:r>
              <a:rPr lang="en-GB" dirty="0"/>
              <a:t>(2–3 </a:t>
            </a:r>
            <a:r>
              <a:rPr lang="en-GB" dirty="0" err="1"/>
              <a:t>boda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/>
              <a:t>3) </a:t>
            </a:r>
            <a:r>
              <a:rPr lang="en-GB" dirty="0" err="1"/>
              <a:t>bolesnici</a:t>
            </a:r>
            <a:r>
              <a:rPr lang="en-GB" dirty="0"/>
              <a:t> s </a:t>
            </a:r>
            <a:r>
              <a:rPr lang="en-GB" dirty="0" err="1"/>
              <a:t>malom</a:t>
            </a:r>
            <a:r>
              <a:rPr lang="en-GB" dirty="0"/>
              <a:t> </a:t>
            </a:r>
            <a:r>
              <a:rPr lang="en-GB" dirty="0" err="1" smtClean="0"/>
              <a:t>vjero</a:t>
            </a:r>
            <a:r>
              <a:rPr lang="hr-HR" dirty="0" smtClean="0"/>
              <a:t>v</a:t>
            </a:r>
            <a:r>
              <a:rPr lang="en-GB" dirty="0" err="1" smtClean="0"/>
              <a:t>atno</a:t>
            </a:r>
            <a:r>
              <a:rPr lang="hr-HR" dirty="0" smtClean="0"/>
              <a:t>šć</a:t>
            </a:r>
            <a:r>
              <a:rPr lang="en-GB" dirty="0" smtClean="0"/>
              <a:t>u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streptokoknu</a:t>
            </a:r>
            <a:r>
              <a:rPr lang="en-GB" dirty="0"/>
              <a:t> </a:t>
            </a:r>
            <a:r>
              <a:rPr lang="en-GB" dirty="0" err="1" smtClean="0"/>
              <a:t>grlobolju</a:t>
            </a:r>
            <a:r>
              <a:rPr lang="en-GB" dirty="0" smtClean="0"/>
              <a:t>(0–1 </a:t>
            </a:r>
            <a:r>
              <a:rPr lang="en-GB" dirty="0" err="1"/>
              <a:t>bod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>
                <a:solidFill>
                  <a:srgbClr val="FFC000"/>
                </a:solidFill>
              </a:rPr>
              <a:t>Radna grupa za grlobolju </a:t>
            </a:r>
            <a:r>
              <a:rPr lang="pl-PL" dirty="0" smtClean="0">
                <a:solidFill>
                  <a:srgbClr val="FFC000"/>
                </a:solidFill>
              </a:rPr>
              <a:t>preporučuje</a:t>
            </a:r>
            <a:r>
              <a:rPr lang="pl-PL" dirty="0">
                <a:solidFill>
                  <a:srgbClr val="FFC000"/>
                </a:solidFill>
              </a:rPr>
              <a:t>:</a:t>
            </a:r>
          </a:p>
          <a:p>
            <a:endParaRPr lang="pl-PL" dirty="0" smtClean="0"/>
          </a:p>
          <a:p>
            <a:r>
              <a:rPr lang="pl-PL" dirty="0" smtClean="0"/>
              <a:t>Za </a:t>
            </a:r>
            <a:r>
              <a:rPr lang="pl-PL" dirty="0"/>
              <a:t>pacijente sa zbrojem bodova od 0 do 1 po Centoru: </a:t>
            </a:r>
            <a:r>
              <a:rPr lang="pl-PL" dirty="0" smtClean="0"/>
              <a:t>ne </a:t>
            </a:r>
            <a:r>
              <a:rPr lang="en-GB" dirty="0" err="1" smtClean="0"/>
              <a:t>preporu</a:t>
            </a:r>
            <a:r>
              <a:rPr lang="hr-HR" dirty="0" smtClean="0"/>
              <a:t>č</a:t>
            </a:r>
            <a:r>
              <a:rPr lang="en-GB" dirty="0" err="1" smtClean="0"/>
              <a:t>uje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/>
              <a:t>antibiotska</a:t>
            </a:r>
            <a:r>
              <a:rPr lang="en-GB" dirty="0"/>
              <a:t> </a:t>
            </a:r>
            <a:r>
              <a:rPr lang="en-GB" dirty="0" err="1"/>
              <a:t>terapija</a:t>
            </a:r>
            <a:r>
              <a:rPr lang="en-GB" dirty="0"/>
              <a:t> </a:t>
            </a:r>
            <a:r>
              <a:rPr lang="en-GB" dirty="0" err="1"/>
              <a:t>niti</a:t>
            </a:r>
            <a:r>
              <a:rPr lang="en-GB" dirty="0"/>
              <a:t> </a:t>
            </a:r>
            <a:r>
              <a:rPr lang="en-GB" dirty="0" err="1" smtClean="0"/>
              <a:t>bakteriolo</a:t>
            </a:r>
            <a:r>
              <a:rPr lang="hr-HR" dirty="0" smtClean="0"/>
              <a:t>š</a:t>
            </a:r>
            <a:r>
              <a:rPr lang="en-GB" dirty="0" err="1" smtClean="0"/>
              <a:t>ko</a:t>
            </a:r>
            <a:r>
              <a:rPr lang="en-GB" dirty="0" smtClean="0"/>
              <a:t> </a:t>
            </a:r>
            <a:r>
              <a:rPr lang="en-GB" dirty="0" err="1" smtClean="0"/>
              <a:t>testiranje</a:t>
            </a:r>
            <a:endParaRPr lang="en-GB" dirty="0"/>
          </a:p>
          <a:p>
            <a:endParaRPr lang="pl-PL" dirty="0" smtClean="0"/>
          </a:p>
          <a:p>
            <a:r>
              <a:rPr lang="pl-PL" dirty="0" smtClean="0"/>
              <a:t>Za </a:t>
            </a:r>
            <a:r>
              <a:rPr lang="pl-PL" dirty="0"/>
              <a:t>pacijente sa zbrojem bodova od 2 do 4 po </a:t>
            </a:r>
            <a:r>
              <a:rPr lang="pl-PL" dirty="0" smtClean="0"/>
              <a:t>Centoru:</a:t>
            </a:r>
            <a:r>
              <a:rPr lang="en-GB" dirty="0" err="1" smtClean="0"/>
              <a:t>bakteriolo</a:t>
            </a:r>
            <a:r>
              <a:rPr lang="hr-HR" dirty="0"/>
              <a:t>š</a:t>
            </a:r>
            <a:r>
              <a:rPr lang="en-GB" dirty="0" err="1" smtClean="0"/>
              <a:t>ko</a:t>
            </a:r>
            <a:r>
              <a:rPr lang="en-GB" dirty="0" smtClean="0"/>
              <a:t> </a:t>
            </a:r>
            <a:r>
              <a:rPr lang="en-GB" dirty="0" err="1"/>
              <a:t>testiranje</a:t>
            </a:r>
            <a:r>
              <a:rPr lang="en-GB" dirty="0"/>
              <a:t> (</a:t>
            </a:r>
            <a:r>
              <a:rPr lang="en-GB" dirty="0" err="1"/>
              <a:t>brzi</a:t>
            </a:r>
            <a:r>
              <a:rPr lang="en-GB" dirty="0"/>
              <a:t> test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kultura</a:t>
            </a:r>
            <a:r>
              <a:rPr lang="en-GB" dirty="0"/>
              <a:t>), </a:t>
            </a:r>
            <a:r>
              <a:rPr lang="en-GB" dirty="0" err="1" smtClean="0"/>
              <a:t>antibiotsku</a:t>
            </a:r>
            <a:r>
              <a:rPr lang="en-GB" dirty="0" smtClean="0"/>
              <a:t> </a:t>
            </a:r>
            <a:r>
              <a:rPr lang="en-GB" dirty="0" err="1"/>
              <a:t>terapiju</a:t>
            </a:r>
            <a:r>
              <a:rPr lang="en-GB" dirty="0"/>
              <a:t> u </a:t>
            </a:r>
            <a:r>
              <a:rPr lang="en-GB" dirty="0" err="1" smtClean="0"/>
              <a:t>slu</a:t>
            </a:r>
            <a:r>
              <a:rPr lang="hr-HR" dirty="0" smtClean="0"/>
              <a:t>č</a:t>
            </a:r>
            <a:r>
              <a:rPr lang="en-GB" dirty="0" err="1" smtClean="0"/>
              <a:t>aju</a:t>
            </a:r>
            <a:r>
              <a:rPr lang="en-GB" dirty="0" smtClean="0"/>
              <a:t> </a:t>
            </a:r>
            <a:r>
              <a:rPr lang="en-GB" dirty="0" err="1"/>
              <a:t>pozitivnoga</a:t>
            </a:r>
            <a:r>
              <a:rPr lang="en-GB" dirty="0"/>
              <a:t> </a:t>
            </a:r>
            <a:r>
              <a:rPr lang="en-GB" dirty="0" err="1" smtClean="0"/>
              <a:t>bakteriolo</a:t>
            </a:r>
            <a:r>
              <a:rPr lang="hr-HR" dirty="0"/>
              <a:t>š</a:t>
            </a:r>
            <a:r>
              <a:rPr lang="en-GB" dirty="0" err="1" smtClean="0"/>
              <a:t>kog</a:t>
            </a:r>
            <a:r>
              <a:rPr lang="hr-HR" dirty="0" smtClean="0"/>
              <a:t> </a:t>
            </a:r>
            <a:r>
              <a:rPr lang="en-GB" dirty="0" err="1" smtClean="0"/>
              <a:t>testa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dirty="0" smtClean="0">
                <a:solidFill>
                  <a:srgbClr val="FFC000"/>
                </a:solidFill>
              </a:rPr>
              <a:t>Ostali kriteriji:</a:t>
            </a:r>
          </a:p>
          <a:p>
            <a:pPr>
              <a:buNone/>
            </a:pPr>
            <a:r>
              <a:rPr lang="hr-HR" dirty="0"/>
              <a:t>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-&gt;dob 3-14</a:t>
            </a:r>
          </a:p>
          <a:p>
            <a:pPr>
              <a:buNone/>
            </a:pPr>
            <a:r>
              <a:rPr lang="hr-HR" dirty="0" smtClean="0"/>
              <a:t>-&gt;</a:t>
            </a:r>
            <a:r>
              <a:rPr lang="en-GB" dirty="0" err="1" smtClean="0"/>
              <a:t>bliska</a:t>
            </a:r>
            <a:r>
              <a:rPr lang="en-GB" dirty="0" smtClean="0"/>
              <a:t> </a:t>
            </a:r>
            <a:r>
              <a:rPr lang="en-GB" dirty="0" err="1"/>
              <a:t>ekspozicija</a:t>
            </a:r>
            <a:r>
              <a:rPr lang="en-GB" dirty="0"/>
              <a:t> </a:t>
            </a:r>
            <a:r>
              <a:rPr lang="en-GB" dirty="0" smtClean="0"/>
              <a:t>BHS-A</a:t>
            </a:r>
            <a:endParaRPr lang="en-GB" dirty="0"/>
          </a:p>
          <a:p>
            <a:pPr>
              <a:buNone/>
            </a:pPr>
            <a:r>
              <a:rPr lang="hr-HR" dirty="0" smtClean="0"/>
              <a:t>-&gt;</a:t>
            </a:r>
            <a:r>
              <a:rPr lang="en-GB" dirty="0" err="1" smtClean="0"/>
              <a:t>skarlatiniformni</a:t>
            </a:r>
            <a:r>
              <a:rPr lang="en-GB" dirty="0" smtClean="0"/>
              <a:t> </a:t>
            </a:r>
            <a:r>
              <a:rPr lang="en-GB" dirty="0" err="1"/>
              <a:t>osip</a:t>
            </a:r>
            <a:endParaRPr lang="en-GB" dirty="0"/>
          </a:p>
        </p:txBody>
      </p:sp>
      <p:pic>
        <p:nvPicPr>
          <p:cNvPr id="1026" name="Picture 2" descr="C:\Users\Andrea\Desktop\Streptokokna-upala-gr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3429000"/>
            <a:ext cx="4270375" cy="242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127</TotalTime>
  <Words>664</Words>
  <Application>Microsoft Office PowerPoint</Application>
  <PresentationFormat>On-screen Show (4:3)</PresentationFormat>
  <Paragraphs>116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Aspekt</vt:lpstr>
      <vt:lpstr>SMJERNICE ISKRA ZA GRLOBOLJU: DIJAGNOSTIČKI I TERAPIJSKI PRISTUP – HRVATSKE NACIONALNE SMJERNICE</vt:lpstr>
      <vt:lpstr>UVOD</vt:lpstr>
      <vt:lpstr>Slide 3</vt:lpstr>
      <vt:lpstr>Slide 4</vt:lpstr>
      <vt:lpstr>DIJAGNOZA GRLOBOLJE</vt:lpstr>
      <vt:lpstr>KLINIČKA DIJAGNOZA</vt:lpstr>
      <vt:lpstr>Slide 7</vt:lpstr>
      <vt:lpstr>Slide 8</vt:lpstr>
      <vt:lpstr>Slide 9</vt:lpstr>
      <vt:lpstr>MIKROBIOLOŠKO TESTIRANJE</vt:lpstr>
      <vt:lpstr>TERAPIJA GRLOBOLJE</vt:lpstr>
      <vt:lpstr>Simptomatska terapija</vt:lpstr>
      <vt:lpstr>Antimikrobna terapija</vt:lpstr>
      <vt:lpstr>Slide 14</vt:lpstr>
      <vt:lpstr>Antibiotska terapija</vt:lpstr>
      <vt:lpstr>Slide 16</vt:lpstr>
      <vt:lpstr>Slide 17</vt:lpstr>
      <vt:lpstr>Završetak antibiotske terapije</vt:lpstr>
      <vt:lpstr>Tonzilektomija</vt:lpstr>
      <vt:lpstr>Slide 20</vt:lpstr>
      <vt:lpstr>Slide 21</vt:lpstr>
      <vt:lpstr>Slide 22</vt:lpstr>
      <vt:lpstr>Ne zaboravimo!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SMJERNICE ISKRA ZA GRLOBOLJU: DIJAGNOSTI^KI I TERAPIJSKI PRISTUP – HRVATSKE NACIONALNE SMJERNICE</dc:title>
  <dc:creator>Andrea</dc:creator>
  <cp:lastModifiedBy>Andrea</cp:lastModifiedBy>
  <cp:revision>10</cp:revision>
  <dcterms:created xsi:type="dcterms:W3CDTF">2013-01-27T20:23:20Z</dcterms:created>
  <dcterms:modified xsi:type="dcterms:W3CDTF">2013-01-27T22:49:56Z</dcterms:modified>
</cp:coreProperties>
</file>